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7" r:id="rId2"/>
    <p:sldId id="313" r:id="rId3"/>
    <p:sldId id="320" r:id="rId4"/>
    <p:sldId id="309" r:id="rId5"/>
    <p:sldId id="321" r:id="rId6"/>
    <p:sldId id="294" r:id="rId7"/>
    <p:sldId id="319" r:id="rId8"/>
    <p:sldId id="311" r:id="rId9"/>
    <p:sldId id="312" r:id="rId10"/>
    <p:sldId id="297" r:id="rId11"/>
    <p:sldId id="299" r:id="rId12"/>
    <p:sldId id="298" r:id="rId13"/>
    <p:sldId id="300" r:id="rId14"/>
    <p:sldId id="301" r:id="rId15"/>
    <p:sldId id="302" r:id="rId16"/>
    <p:sldId id="316" r:id="rId17"/>
    <p:sldId id="315" r:id="rId18"/>
    <p:sldId id="305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NikoshBAN" pitchFamily="2" charset="0"/>
        <a:ea typeface="+mn-ea"/>
        <a:cs typeface="NikoshBAN" pitchFamily="2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NikoshBAN" pitchFamily="2" charset="0"/>
        <a:ea typeface="+mn-ea"/>
        <a:cs typeface="NikoshBAN" pitchFamily="2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NikoshBAN" pitchFamily="2" charset="0"/>
        <a:ea typeface="+mn-ea"/>
        <a:cs typeface="NikoshBAN" pitchFamily="2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NikoshBAN" pitchFamily="2" charset="0"/>
        <a:ea typeface="+mn-ea"/>
        <a:cs typeface="NikoshBAN" pitchFamily="2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NikoshBAN" pitchFamily="2" charset="0"/>
        <a:ea typeface="+mn-ea"/>
        <a:cs typeface="NikoshBAN" pitchFamily="2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NikoshBAN" pitchFamily="2" charset="0"/>
        <a:ea typeface="+mn-ea"/>
        <a:cs typeface="NikoshBAN" pitchFamily="2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NikoshBAN" pitchFamily="2" charset="0"/>
        <a:ea typeface="+mn-ea"/>
        <a:cs typeface="NikoshBAN" pitchFamily="2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NikoshBAN" pitchFamily="2" charset="0"/>
        <a:ea typeface="+mn-ea"/>
        <a:cs typeface="NikoshBAN" pitchFamily="2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NikoshBAN" pitchFamily="2" charset="0"/>
        <a:ea typeface="+mn-ea"/>
        <a:cs typeface="NikoshBAN" pitchFamily="2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9900"/>
    <a:srgbClr val="800000"/>
    <a:srgbClr val="9900FF"/>
    <a:srgbClr val="0033CC"/>
    <a:srgbClr val="FF9900"/>
    <a:srgbClr val="CC00CC"/>
    <a:srgbClr val="CC00FF"/>
    <a:srgbClr val="6600FF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5422" autoAdjust="0"/>
  </p:normalViewPr>
  <p:slideViewPr>
    <p:cSldViewPr>
      <p:cViewPr varScale="1">
        <p:scale>
          <a:sx n="72" d="100"/>
          <a:sy n="72" d="100"/>
        </p:scale>
        <p:origin x="76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3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00276-A13B-4E9C-BECF-45895EC54D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141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13217-EF8A-4B7B-8BB1-D904287785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947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4E4B0-D274-42DB-BF66-782D2C6E7E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39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062FD1-39D4-45A4-A138-04599525B7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89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40D14F-2115-4934-9085-70EBCE9114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851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DAB50-3AC5-4AE0-AD17-EDB14998A7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22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5B052-3845-467A-B9C9-59CB3F6642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220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34492-2BEA-4E20-BE00-6C074C16DD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713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F32BA-2B98-4661-AE64-3CCDEA3B8E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259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1D2530-4538-4E56-9774-3FF23B7AE9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387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4CC9F-56C5-4192-938E-DECE26E71C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268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BF046-64E2-4746-9D0C-A1AA925888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031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E1AB4C24-778B-46E0-B7DA-1A2DE55D9E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8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31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4.jpg"/><Relationship Id="rId7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islamshafikul1986@gmail.com" TargetMode="External"/><Relationship Id="rId5" Type="http://schemas.microsoft.com/office/2007/relationships/hdphoto" Target="../media/hdphoto2.wdp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3" y="-1"/>
            <a:ext cx="9157063" cy="68482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52400"/>
            <a:ext cx="8686800" cy="6553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47800"/>
            <a:ext cx="7467600" cy="5257800"/>
          </a:xfrm>
          <a:prstGeom prst="rect">
            <a:avLst/>
          </a:prstGeom>
        </p:spPr>
      </p:pic>
      <p:sp>
        <p:nvSpPr>
          <p:cNvPr id="8" name="Wave 7"/>
          <p:cNvSpPr/>
          <p:nvPr/>
        </p:nvSpPr>
        <p:spPr>
          <a:xfrm>
            <a:off x="381000" y="152400"/>
            <a:ext cx="8153400" cy="1371600"/>
          </a:xfrm>
          <a:prstGeom prst="wave">
            <a:avLst>
              <a:gd name="adj1" fmla="val 12500"/>
              <a:gd name="adj2" fmla="val 7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1">
              <a:avLst/>
            </a:prstTxWarp>
          </a:bodyPr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4800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4800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800" dirty="0">
              <a:solidFill>
                <a:srgbClr val="66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17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71" y="170808"/>
            <a:ext cx="8822056" cy="6500462"/>
          </a:xfrm>
          <a:prstGeom prst="rect">
            <a:avLst/>
          </a:prstGeom>
        </p:spPr>
      </p:pic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2141562" y="2488012"/>
            <a:ext cx="3810000" cy="1664888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100"/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2362199" y="4343399"/>
            <a:ext cx="2209800" cy="459643"/>
          </a:xfrm>
          <a:prstGeom prst="rightArrow">
            <a:avLst>
              <a:gd name="adj1" fmla="val 50000"/>
              <a:gd name="adj2" fmla="val 1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ight Arrow 5"/>
          <p:cNvSpPr/>
          <p:nvPr/>
        </p:nvSpPr>
        <p:spPr>
          <a:xfrm rot="18358435" flipV="1">
            <a:off x="1443828" y="2762451"/>
            <a:ext cx="923040" cy="3171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 rot="10800000">
            <a:off x="6294462" y="2894358"/>
            <a:ext cx="411138" cy="1262354"/>
          </a:xfrm>
          <a:prstGeom prst="downArrow">
            <a:avLst>
              <a:gd name="adj1" fmla="val 50000"/>
              <a:gd name="adj2" fmla="val 129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888498"/>
            <a:ext cx="8686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ছবিটি</a:t>
            </a:r>
            <a:r>
              <a:rPr lang="en-US" sz="3600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ভাল</a:t>
            </a:r>
            <a:r>
              <a:rPr lang="en-US" sz="3600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ভাবে</a:t>
            </a:r>
            <a:r>
              <a:rPr lang="en-US" sz="3600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দেখি</a:t>
            </a:r>
            <a:r>
              <a:rPr lang="en-US" sz="3600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1" y="5105400"/>
            <a:ext cx="8686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</a:t>
            </a:r>
            <a:r>
              <a:rPr lang="en-US" sz="3600" dirty="0" err="1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ছবিটির</a:t>
            </a:r>
            <a:r>
              <a:rPr lang="en-US" sz="3600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তিনটি</a:t>
            </a:r>
            <a:r>
              <a:rPr lang="en-US" sz="3600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মাত্রা</a:t>
            </a:r>
            <a:r>
              <a:rPr lang="en-US" sz="3600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আছে</a:t>
            </a:r>
            <a:r>
              <a:rPr lang="en-US" sz="3600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48200" y="4156712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দৈর্ঘ্য</a:t>
            </a:r>
            <a:endParaRPr lang="en-US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76399" y="1989984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প্রস্থ</a:t>
            </a:r>
            <a:endParaRPr lang="en-US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51562" y="2248027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উচ্চতা</a:t>
            </a:r>
            <a:endParaRPr lang="en-US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03E8C5F-0DBA-40D8-8BD1-E54DA41A23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756" y="306985"/>
            <a:ext cx="1084965" cy="9139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9AF417F-0D22-4121-90E4-276A1EF3A8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31" y="306985"/>
            <a:ext cx="1084965" cy="91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164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69"/>
            <a:ext cx="9144000" cy="68482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59" y="152400"/>
            <a:ext cx="8798270" cy="6553200"/>
          </a:xfrm>
          <a:prstGeom prst="rect">
            <a:avLst/>
          </a:prstGeom>
        </p:spPr>
      </p:pic>
      <p:pic>
        <p:nvPicPr>
          <p:cNvPr id="4" name="Picture 3" descr="gold-ba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3200400" cy="266700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5" descr="Gold-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1" y="1524000"/>
            <a:ext cx="3200399" cy="268627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43755" y="542392"/>
            <a:ext cx="8694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</a:t>
            </a:r>
            <a:r>
              <a:rPr lang="en-US" sz="3200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নীচের</a:t>
            </a:r>
            <a:r>
              <a:rPr lang="en-US" sz="32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ছবি</a:t>
            </a:r>
            <a:r>
              <a:rPr lang="en-US" sz="32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গুলো</a:t>
            </a:r>
            <a:r>
              <a:rPr lang="en-US" sz="32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ভাল</a:t>
            </a:r>
            <a:r>
              <a:rPr lang="en-US" sz="32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ভাবে</a:t>
            </a:r>
            <a:r>
              <a:rPr lang="en-US" sz="32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পর্যবেক্ষন</a:t>
            </a:r>
            <a:r>
              <a:rPr lang="en-US" sz="32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</a:t>
            </a:r>
            <a:endParaRPr lang="en-US" sz="3200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9833" y="4234161"/>
            <a:ext cx="86936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sz="32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</a:t>
            </a:r>
            <a:r>
              <a:rPr lang="en-US" sz="3200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এই</a:t>
            </a:r>
            <a:r>
              <a:rPr lang="en-US" sz="32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ছবি</a:t>
            </a:r>
            <a:r>
              <a:rPr lang="en-US" sz="32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গুলো</a:t>
            </a:r>
            <a:r>
              <a:rPr lang="en-US" sz="32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ত্রিমাত্রিক</a:t>
            </a:r>
            <a:r>
              <a:rPr lang="en-US" sz="32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3200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এবং</a:t>
            </a:r>
            <a:r>
              <a:rPr lang="en-US" sz="32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320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আয়তাকার</a:t>
            </a:r>
            <a:endParaRPr lang="en-US" sz="320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C23C0D-D6D7-49F7-9717-703373BE74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038" y="229090"/>
            <a:ext cx="1084965" cy="9139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191F30-8143-429C-8186-0149D1AEE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33" y="229090"/>
            <a:ext cx="1084965" cy="91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191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69"/>
            <a:ext cx="9144000" cy="68482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231968"/>
            <a:ext cx="8724900" cy="6400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200" y="2133600"/>
            <a:ext cx="5257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ত্রিমাত্রিক</a:t>
            </a:r>
            <a:r>
              <a:rPr lang="en-US" sz="32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বস্তুর</a:t>
            </a:r>
            <a:r>
              <a:rPr lang="en-US" sz="3200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আয়তন</a:t>
            </a:r>
            <a:r>
              <a:rPr lang="en-US" sz="3200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নির্ণয়ের</a:t>
            </a:r>
            <a:r>
              <a:rPr lang="en-US" sz="32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সূত্রটি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হল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pPr eaLnBrk="1" hangingPunct="1"/>
            <a:r>
              <a:rPr lang="en-US" sz="4000" dirty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en-US" sz="3200" dirty="0" err="1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আয়তন</a:t>
            </a:r>
            <a:r>
              <a:rPr lang="en-US" sz="3200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</a:t>
            </a:r>
            <a:r>
              <a:rPr lang="en-US" sz="3200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দৈর্ঘ্য</a:t>
            </a:r>
            <a:r>
              <a:rPr lang="en-US" sz="3200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× </a:t>
            </a:r>
            <a:r>
              <a:rPr lang="en-US" sz="3200" dirty="0" err="1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প্রস্থ</a:t>
            </a:r>
            <a:r>
              <a:rPr lang="en-US" sz="3200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×</a:t>
            </a:r>
            <a:r>
              <a:rPr lang="en-US" sz="3200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উচ্চতা</a:t>
            </a:r>
            <a:endParaRPr lang="en-US" sz="3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4191000"/>
            <a:ext cx="72508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3200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সমস্যাঃ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</a:p>
          <a:p>
            <a:pPr eaLnBrk="1" hangingPunct="1"/>
            <a:r>
              <a:rPr 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একটি</a:t>
            </a: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সোনার</a:t>
            </a: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বারের</a:t>
            </a:r>
            <a:r>
              <a:rPr lang="en-US" sz="32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দৈর্ঘ্য</a:t>
            </a:r>
            <a:r>
              <a:rPr lang="en-US" sz="32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৮.৮সে.মি, </a:t>
            </a:r>
            <a:r>
              <a:rPr 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প্রস্থ</a:t>
            </a: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৬.৪ </a:t>
            </a:r>
            <a:r>
              <a:rPr 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সে.মি</a:t>
            </a: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20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উচ্চতা</a:t>
            </a:r>
            <a:r>
              <a:rPr lang="en-US" sz="32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২.৫সে.মি ।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সোনা,পানির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তুলনায়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১৯.৩গুণ </a:t>
            </a:r>
            <a:r>
              <a:rPr lang="en-US" sz="3200" dirty="0" err="1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ভারী</a:t>
            </a:r>
            <a:r>
              <a:rPr lang="en-US" sz="3200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। </a:t>
            </a:r>
            <a:r>
              <a:rPr lang="en-US" sz="3200" dirty="0" err="1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সোনার</a:t>
            </a:r>
            <a:r>
              <a:rPr lang="en-US" sz="3200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বারটির</a:t>
            </a:r>
            <a:r>
              <a:rPr lang="en-US" sz="3200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ওজন</a:t>
            </a:r>
            <a:r>
              <a:rPr lang="en-US" sz="3200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নির্ণয়</a:t>
            </a:r>
            <a:r>
              <a:rPr lang="en-US" sz="3200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</a:t>
            </a:r>
            <a:r>
              <a:rPr lang="en-US" sz="3200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।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31FF15-F9AE-4F56-8AEE-59E51532DE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304800"/>
            <a:ext cx="533401" cy="60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946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69"/>
            <a:ext cx="9144000" cy="68482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98120"/>
            <a:ext cx="8839200" cy="65074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234514"/>
            <a:ext cx="91440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endParaRPr lang="en-US" sz="4000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r>
              <a:rPr lang="en-US" sz="40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4000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GLv‡b</a:t>
            </a:r>
            <a:r>
              <a:rPr lang="en-US" sz="4000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,</a:t>
            </a:r>
            <a:endParaRPr lang="en-US" sz="4000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r>
              <a:rPr lang="en-US" sz="32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3200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সোনার</a:t>
            </a:r>
            <a:r>
              <a:rPr lang="en-US" sz="32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বারটির</a:t>
            </a:r>
            <a:r>
              <a:rPr lang="en-US" sz="32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দৈর্ঘ্য</a:t>
            </a:r>
            <a:r>
              <a:rPr lang="en-US" sz="32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৮.৮সে.মি.</a:t>
            </a:r>
          </a:p>
          <a:p>
            <a:pPr eaLnBrk="1" hangingPunct="1"/>
            <a:r>
              <a:rPr lang="en-US" sz="32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</a:t>
            </a:r>
            <a:r>
              <a:rPr lang="en-US" sz="320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প্রস্থ</a:t>
            </a:r>
            <a:r>
              <a:rPr lang="en-US" sz="32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৬.৪ </a:t>
            </a:r>
            <a:r>
              <a:rPr lang="en-US" sz="320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সে.মি</a:t>
            </a:r>
            <a:endParaRPr lang="en-US" sz="320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r>
              <a:rPr lang="en-US" sz="3200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</a:t>
            </a:r>
            <a:r>
              <a:rPr lang="en-US" sz="3200" dirty="0" err="1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উচ্চতা</a:t>
            </a:r>
            <a:r>
              <a:rPr lang="en-US" sz="3200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২.৫ </a:t>
            </a:r>
            <a:r>
              <a:rPr lang="en-US" sz="3200" dirty="0" err="1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সে.মি</a:t>
            </a:r>
            <a:endParaRPr lang="en-US" sz="3200" dirty="0">
              <a:solidFill>
                <a:srgbClr val="66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/>
                <a:cs typeface="Times New Roman" pitchFamily="18" charset="0"/>
              </a:rPr>
              <a:t> ∴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SimSun"/>
                <a:cs typeface="SutonnyMJ" pitchFamily="2" charset="0"/>
              </a:rPr>
              <a:t>‡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SimSun"/>
                <a:cs typeface="SutonnyMJ" pitchFamily="2" charset="0"/>
              </a:rPr>
              <a:t>mvbvi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SimSun"/>
                <a:cs typeface="SutonnyMJ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SimSun"/>
                <a:cs typeface="SutonnyMJ" pitchFamily="2" charset="0"/>
              </a:rPr>
              <a:t>eviwUi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SimSun"/>
                <a:cs typeface="SutonnyMJ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আয়তন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দৈর্ঘ্য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× </a:t>
            </a:r>
            <a:r>
              <a:rPr lang="en-US" sz="3200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প্রস্থ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× </a:t>
            </a:r>
            <a:r>
              <a:rPr lang="en-US" sz="320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উচ্চত</a:t>
            </a:r>
            <a:endParaRPr lang="en-US" sz="320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r>
              <a:rPr lang="en-US" sz="32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</a:t>
            </a:r>
            <a:r>
              <a:rPr 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  <a:r>
              <a:rPr lang="en-US" sz="32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৭.৮ সে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.মি 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× </a:t>
            </a: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৬.৪ </a:t>
            </a:r>
            <a:r>
              <a:rPr 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সে.মি</a:t>
            </a: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× </a:t>
            </a:r>
            <a:r>
              <a:rPr lang="en-US" sz="32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২.৫ </a:t>
            </a:r>
            <a:r>
              <a:rPr lang="en-US" sz="320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সে.মি</a:t>
            </a:r>
            <a:endParaRPr lang="en-US" sz="320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1" indent="0" eaLnBrk="1" hangingPunct="1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= </a:t>
            </a:r>
            <a:r>
              <a:rPr lang="en-US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১২৪.৮ </a:t>
            </a:r>
            <a:r>
              <a:rPr lang="en-US" sz="3200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ঘন</a:t>
            </a:r>
            <a:r>
              <a:rPr lang="en-US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সে.মি</a:t>
            </a:r>
            <a:r>
              <a:rPr lang="en-US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lvl="1" indent="0" eaLnBrk="1" hangingPunct="1"/>
            <a:endParaRPr lang="en-US" sz="3200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1" indent="0" eaLnBrk="1" hangingPunct="1"/>
            <a:endParaRPr lang="en-US" sz="3200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1" indent="0" eaLnBrk="1" hangingPunct="1"/>
            <a:endParaRPr lang="en-US" sz="3200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1082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69"/>
            <a:ext cx="9144000" cy="68482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839200" cy="6553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685800"/>
            <a:ext cx="83058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আমরা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জানি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১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ঘন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সে.মি.কোন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বস্তুর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সম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আয়তনের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পানির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ওজন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১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গ্রাম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eaLnBrk="1" hangingPunct="1"/>
            <a:r>
              <a:rPr lang="en-US" sz="3200" dirty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/>
              </a:rPr>
              <a:t> ∴ </a:t>
            </a:r>
            <a:r>
              <a:rPr lang="en-US" sz="3200" dirty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১২৪.৮ </a:t>
            </a:r>
            <a:r>
              <a:rPr lang="en-US" sz="3200" dirty="0" err="1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ঘন</a:t>
            </a:r>
            <a:r>
              <a:rPr lang="en-US" sz="3200" dirty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সে.মি.পানির</a:t>
            </a:r>
            <a:r>
              <a:rPr lang="en-US" sz="3200" dirty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ওজন</a:t>
            </a:r>
            <a:r>
              <a:rPr lang="en-US" sz="32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(১×১২৪.৮)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গ্রাম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r>
              <a:rPr lang="en-US" sz="32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</a:t>
            </a:r>
            <a:r>
              <a:rPr lang="en-US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১২৪.৮ </a:t>
            </a:r>
            <a:r>
              <a:rPr lang="en-US" sz="3200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গ্রাম</a:t>
            </a:r>
            <a:endParaRPr lang="en-US" sz="3200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r>
              <a:rPr lang="en-US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আবার</a:t>
            </a:r>
            <a:r>
              <a:rPr lang="en-US" sz="28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eaLnBrk="1" hangingPunct="1"/>
            <a:r>
              <a:rPr lang="en-US" sz="28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800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সোনা</a:t>
            </a:r>
            <a:r>
              <a:rPr lang="en-US" sz="28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পানির</a:t>
            </a: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তুলনায়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১৯.৩ </a:t>
            </a:r>
            <a:r>
              <a:rPr lang="en-US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গুণ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ভারী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n-IN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৷</a:t>
            </a:r>
            <a:endParaRPr lang="en-US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r>
              <a:rPr lang="en-US" sz="28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/>
              </a:rPr>
              <a:t>∴ </a:t>
            </a:r>
            <a:r>
              <a:rPr lang="en-US" sz="2800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সোনার</a:t>
            </a:r>
            <a:r>
              <a:rPr lang="en-US" sz="28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বারটির</a:t>
            </a:r>
            <a:r>
              <a:rPr lang="en-US" sz="2800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ওজন</a:t>
            </a:r>
            <a:r>
              <a:rPr lang="en-US" sz="2800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(১২৪.৮×১৯.৩) </a:t>
            </a:r>
            <a:r>
              <a:rPr lang="en-US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গ্রাম</a:t>
            </a:r>
            <a:endParaRPr lang="en-US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</a:t>
            </a:r>
            <a:r>
              <a:rPr lang="en-US" sz="28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২৪০৮.৬৪  </a:t>
            </a:r>
            <a:r>
              <a:rPr lang="en-US" sz="2800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গ্রাম</a:t>
            </a:r>
            <a:endParaRPr lang="en-US" sz="28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r>
              <a:rPr lang="en-US" sz="2800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</a:t>
            </a:r>
            <a:r>
              <a:rPr lang="en-US" sz="2800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উত্তর</a:t>
            </a:r>
            <a:r>
              <a:rPr lang="en-US" sz="2800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/ ২৪০৮.৬৪ </a:t>
            </a:r>
            <a:r>
              <a:rPr lang="en-US" sz="2800" dirty="0" err="1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গ্রাম</a:t>
            </a:r>
            <a:endParaRPr lang="en-US" sz="2800" dirty="0">
              <a:solidFill>
                <a:srgbClr val="66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6384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tmFilter="0,0; .5, 1; 1, 1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69"/>
            <a:ext cx="9144000" cy="68482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98120"/>
            <a:ext cx="8839200" cy="65074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2500559"/>
            <a:ext cx="88392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endParaRPr lang="en-US" sz="4000" dirty="0">
              <a:solidFill>
                <a:srgbClr val="CC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 eaLnBrk="1" hangingPunct="1">
              <a:buFont typeface="Wingdings" pitchFamily="2" charset="2"/>
              <a:buChar char="v"/>
            </a:pP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আন্তর্জাতিক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পদ্ধতিতে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আয়তনের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এককের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নাম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wjL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।</a:t>
            </a:r>
          </a:p>
          <a:p>
            <a:pPr eaLnBrk="1" hangingPunct="1"/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457200" indent="-457200" eaLnBrk="1" hangingPunct="1">
              <a:buFont typeface="Wingdings" pitchFamily="2" charset="2"/>
              <a:buChar char="v"/>
            </a:pPr>
            <a:r>
              <a:rPr lang="en-US" sz="3200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তিনটি</a:t>
            </a:r>
            <a:r>
              <a:rPr lang="en-US" sz="3200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মৌলিক</a:t>
            </a:r>
            <a:r>
              <a:rPr lang="en-US" sz="3200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রাশির</a:t>
            </a:r>
            <a:r>
              <a:rPr lang="en-US" sz="3200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3200" dirty="0" err="1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এককের</a:t>
            </a:r>
            <a:r>
              <a:rPr lang="en-US" sz="3200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নাম</a:t>
            </a:r>
            <a:r>
              <a:rPr lang="en-US" sz="3200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wjL</a:t>
            </a:r>
            <a:r>
              <a:rPr lang="en-US" sz="3200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। </a:t>
            </a:r>
          </a:p>
          <a:p>
            <a:pPr eaLnBrk="1" hangingPunct="1"/>
            <a:r>
              <a:rPr lang="en-US" sz="3200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</a:p>
          <a:p>
            <a:pPr marL="571500" indent="-571500" eaLnBrk="1" hangingPunct="1">
              <a:buFont typeface="Wingdings" pitchFamily="2" charset="2"/>
              <a:buChar char="v"/>
            </a:pPr>
            <a:r>
              <a:rPr lang="en-US" sz="3200" dirty="0" err="1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আয়তাকার</a:t>
            </a:r>
            <a:r>
              <a:rPr lang="en-US" sz="3200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বস্তুর</a:t>
            </a:r>
            <a:r>
              <a:rPr lang="en-US" sz="3200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আয়তন</a:t>
            </a:r>
            <a:r>
              <a:rPr lang="en-US" sz="3200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নির্ণয়ের</a:t>
            </a:r>
            <a:r>
              <a:rPr lang="en-US" sz="3200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সূত্রটি</a:t>
            </a:r>
            <a:r>
              <a:rPr lang="en-US" sz="3200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wjL</a:t>
            </a:r>
            <a:r>
              <a:rPr lang="en-US" sz="3200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।</a:t>
            </a:r>
          </a:p>
          <a:p>
            <a:pPr eaLnBrk="1" hangingPunct="1"/>
            <a:endParaRPr lang="en-US" sz="3200" dirty="0">
              <a:solidFill>
                <a:srgbClr val="66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913CC5-6CDC-4ED7-BC68-264D20F60F3B}"/>
              </a:ext>
            </a:extLst>
          </p:cNvPr>
          <p:cNvSpPr/>
          <p:nvPr/>
        </p:nvSpPr>
        <p:spPr>
          <a:xfrm>
            <a:off x="914400" y="377826"/>
            <a:ext cx="248339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4000" b="1" dirty="0">
                <a:ln/>
                <a:solidFill>
                  <a:srgbClr val="3333FF"/>
                </a:solidFill>
              </a:rPr>
              <a:t>সময়</a:t>
            </a:r>
            <a:r>
              <a:rPr lang="bn-BD" sz="4000" b="1" dirty="0">
                <a:ln/>
                <a:solidFill>
                  <a:srgbClr val="7030A0"/>
                </a:solidFill>
              </a:rPr>
              <a:t> </a:t>
            </a:r>
            <a:r>
              <a:rPr lang="en-US" sz="4000" b="1" dirty="0">
                <a:ln/>
                <a:solidFill>
                  <a:srgbClr val="FF0000"/>
                </a:solidFill>
              </a:rPr>
              <a:t>5 </a:t>
            </a:r>
            <a:r>
              <a:rPr lang="bn-BD" sz="4000" b="1" dirty="0">
                <a:ln/>
                <a:solidFill>
                  <a:srgbClr val="7030A0"/>
                </a:solidFill>
              </a:rPr>
              <a:t>মিনিট</a:t>
            </a:r>
            <a:endParaRPr lang="en-US" sz="4000" b="1" cap="none" spc="0" dirty="0">
              <a:ln/>
              <a:solidFill>
                <a:srgbClr val="7030A0"/>
              </a:solidFill>
              <a:effectLst/>
            </a:endParaRPr>
          </a:p>
        </p:txBody>
      </p:sp>
      <p:pic>
        <p:nvPicPr>
          <p:cNvPr id="6" name="Picture 1" descr="D:\SAIFUL DIGITAL CONTAINT\ANIMATION\clock_hands_spinning_import_sm_wm.gif">
            <a:extLst>
              <a:ext uri="{FF2B5EF4-FFF2-40B4-BE49-F238E27FC236}">
                <a16:creationId xmlns:a16="http://schemas.microsoft.com/office/drawing/2014/main" id="{F4079760-9BB8-41D9-BC5A-ADFE2FC0C44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181555"/>
            <a:ext cx="1568905" cy="1259211"/>
          </a:xfrm>
          <a:prstGeom prst="ellipse">
            <a:avLst/>
          </a:prstGeom>
          <a:solidFill>
            <a:srgbClr val="00B050"/>
          </a:solidFill>
          <a:ln w="76200">
            <a:solidFill>
              <a:srgbClr val="00B0F0"/>
            </a:solidFill>
          </a:ln>
          <a:effectLst>
            <a:softEdge rad="112500"/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31065C1-BC57-4670-B3B3-4F6F416F3D84}"/>
              </a:ext>
            </a:extLst>
          </p:cNvPr>
          <p:cNvSpPr/>
          <p:nvPr/>
        </p:nvSpPr>
        <p:spPr>
          <a:xfrm>
            <a:off x="3015047" y="1031486"/>
            <a:ext cx="2039341" cy="1107996"/>
          </a:xfrm>
          <a:prstGeom prst="rect">
            <a:avLst/>
          </a:prstGeom>
        </p:spPr>
        <p:txBody>
          <a:bodyPr wrap="none">
            <a:prstTxWarp prst="textWave1">
              <a:avLst/>
            </a:prstTxWarp>
            <a:spAutoFit/>
          </a:bodyPr>
          <a:lstStyle/>
          <a:p>
            <a:pPr algn="ctr" eaLnBrk="1" hangingPunct="1"/>
            <a:r>
              <a:rPr lang="en-US" sz="6600" u="sng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মূ</a:t>
            </a:r>
            <a:r>
              <a:rPr lang="en-US" sz="6600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ল্যা</a:t>
            </a:r>
            <a:r>
              <a:rPr lang="en-US" sz="6600" u="sng" dirty="0" err="1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য়</a:t>
            </a:r>
            <a:r>
              <a:rPr lang="en-US" sz="6600" u="sng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</a:t>
            </a:r>
            <a:endParaRPr lang="en-US" sz="6600" u="sng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4321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3000" r="-27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n-US" sz="3600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দলীয়</a:t>
            </a:r>
            <a:r>
              <a:rPr lang="en-US" sz="36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</a:t>
            </a:r>
            <a:endParaRPr lang="en-US" sz="3600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/>
            <a:r>
              <a:rPr lang="en-US" sz="3200" u="sng" dirty="0" err="1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জোড়</a:t>
            </a:r>
            <a:r>
              <a:rPr lang="en-US" sz="3200" u="sng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u="sng" dirty="0" err="1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সংখ্যার</a:t>
            </a:r>
            <a:r>
              <a:rPr lang="en-US" sz="3200" u="sng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u="sng" dirty="0" err="1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দল</a:t>
            </a:r>
            <a:r>
              <a:rPr lang="en-US" sz="3200" u="sng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eaLnBrk="1" hangingPunct="1"/>
            <a:r>
              <a:rPr lang="en-US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আয়তাকার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একটি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ক্ষেত্রের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ক্ষেত্রফল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১০ </a:t>
            </a:r>
            <a:r>
              <a:rPr lang="en-US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একর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এবং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দৈর্ঘ্য,প্রস্থের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৪গুণ ।</a:t>
            </a:r>
          </a:p>
          <a:p>
            <a:pPr eaLnBrk="1" hangingPunct="1"/>
            <a:r>
              <a:rPr lang="en-US" sz="2800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(ক) </a:t>
            </a:r>
            <a:r>
              <a:rPr lang="en-US" sz="2800" dirty="0" err="1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আয়তক্ষেত্রটির</a:t>
            </a:r>
            <a:r>
              <a:rPr lang="en-US" sz="2800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ক্ষেত্রফলকে</a:t>
            </a:r>
            <a:r>
              <a:rPr lang="en-US" sz="2800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বর্গমিটারে</a:t>
            </a:r>
            <a:r>
              <a:rPr lang="en-US" sz="2800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প্রকাশ</a:t>
            </a:r>
            <a:r>
              <a:rPr lang="en-US" sz="2800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</a:t>
            </a:r>
            <a:r>
              <a:rPr lang="en-US" sz="2800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। </a:t>
            </a:r>
          </a:p>
          <a:p>
            <a:pPr eaLnBrk="1" hangingPunct="1"/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8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খ) </a:t>
            </a:r>
            <a:r>
              <a:rPr lang="en-US" sz="280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ক্ষেত্রটির</a:t>
            </a:r>
            <a:r>
              <a:rPr lang="en-US" sz="28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দৈর্ঘ্য</a:t>
            </a:r>
            <a:r>
              <a:rPr lang="en-US" sz="28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আসন্ন</a:t>
            </a:r>
            <a:r>
              <a:rPr lang="en-US" sz="28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দুই</a:t>
            </a:r>
            <a:r>
              <a:rPr lang="en-US" sz="28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দশমিক</a:t>
            </a:r>
            <a:r>
              <a:rPr lang="en-US" sz="28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স্থান</a:t>
            </a:r>
            <a:r>
              <a:rPr lang="en-US" sz="28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পর্যন্ত</a:t>
            </a:r>
            <a:r>
              <a:rPr lang="en-US" sz="28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মিটারে</a:t>
            </a:r>
            <a:r>
              <a:rPr lang="en-US" sz="28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প্রকাশ</a:t>
            </a:r>
            <a:r>
              <a:rPr lang="en-US" sz="28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</a:t>
            </a:r>
            <a:r>
              <a:rPr lang="en-US" sz="28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।</a:t>
            </a:r>
          </a:p>
          <a:p>
            <a:pPr eaLnBrk="1" hangingPunct="1"/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8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গ) ১২.৫০ </a:t>
            </a:r>
            <a:r>
              <a:rPr lang="en-US" sz="2800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টাকা</a:t>
            </a:r>
            <a:r>
              <a:rPr lang="en-US" sz="28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দরে</a:t>
            </a:r>
            <a:r>
              <a:rPr lang="en-US" sz="28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ক্ষেত্রটির</a:t>
            </a:r>
            <a:r>
              <a:rPr lang="en-US" sz="28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চারদিকে</a:t>
            </a:r>
            <a:r>
              <a:rPr lang="en-US" sz="28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বেড়া</a:t>
            </a:r>
            <a:r>
              <a:rPr lang="en-US" sz="28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দিতে</a:t>
            </a:r>
            <a:r>
              <a:rPr lang="en-US" sz="28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কত</a:t>
            </a:r>
            <a:r>
              <a:rPr lang="en-US" sz="28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খরচ</a:t>
            </a:r>
            <a:r>
              <a:rPr lang="en-US" sz="28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হবে</a:t>
            </a:r>
            <a:r>
              <a:rPr lang="en-US" sz="28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নির্ণয়</a:t>
            </a:r>
            <a:r>
              <a:rPr lang="en-US" sz="28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</a:t>
            </a:r>
            <a:r>
              <a:rPr lang="en-US" sz="28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। </a:t>
            </a:r>
          </a:p>
          <a:p>
            <a:pPr algn="ctr" eaLnBrk="1" hangingPunct="1"/>
            <a:r>
              <a:rPr lang="en-US" sz="2800" u="sng" dirty="0" err="1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বিজোড়</a:t>
            </a:r>
            <a:r>
              <a:rPr lang="en-US" sz="2800" u="sng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u="sng" dirty="0" err="1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সংখ্যার</a:t>
            </a:r>
            <a:r>
              <a:rPr lang="en-US" sz="2800" u="sng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u="sng" dirty="0" err="1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দল</a:t>
            </a:r>
            <a:r>
              <a:rPr lang="en-US" sz="2800" u="sng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eaLnBrk="1" hangingPunct="1"/>
            <a:r>
              <a:rPr lang="en-US" sz="2800" dirty="0" err="1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একটি</a:t>
            </a:r>
            <a:r>
              <a:rPr lang="en-US" sz="2800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চৌবাচ্চার</a:t>
            </a:r>
            <a:r>
              <a:rPr lang="en-US" sz="2800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দৈর্ঘ্য</a:t>
            </a:r>
            <a:r>
              <a:rPr lang="en-US" sz="2800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৩ </a:t>
            </a:r>
            <a:r>
              <a:rPr lang="en-US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মিটার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800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প্রস্থ</a:t>
            </a:r>
            <a:r>
              <a:rPr lang="en-US" sz="28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২ </a:t>
            </a:r>
            <a:r>
              <a:rPr lang="en-US" sz="2800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মিটার</a:t>
            </a:r>
            <a:r>
              <a:rPr lang="en-US" sz="28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ও </a:t>
            </a:r>
            <a:r>
              <a:rPr lang="en-US" sz="280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উচ্চতা</a:t>
            </a:r>
            <a:r>
              <a:rPr lang="en-US" sz="28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৪ </a:t>
            </a:r>
            <a:r>
              <a:rPr lang="en-US" sz="280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মিটার</a:t>
            </a:r>
            <a:r>
              <a:rPr lang="en-US" sz="28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n-IN" sz="28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৷</a:t>
            </a:r>
            <a:endParaRPr lang="en-US" sz="280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r>
              <a:rPr lang="en-US" sz="28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(ক) </a:t>
            </a:r>
            <a:r>
              <a:rPr lang="en-US" sz="280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চৌবাচ্চাটির</a:t>
            </a:r>
            <a:r>
              <a:rPr lang="en-US" sz="28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দৈর্ঘ্য,প্রস্থ</a:t>
            </a:r>
            <a:r>
              <a:rPr lang="en-US" sz="28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ও </a:t>
            </a:r>
            <a:r>
              <a:rPr lang="en-US" sz="280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উচ্চতাকে</a:t>
            </a:r>
            <a:r>
              <a:rPr lang="en-US" sz="28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সেন্টিমিটারে</a:t>
            </a:r>
            <a:r>
              <a:rPr lang="en-US" sz="28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প্রকাশ</a:t>
            </a:r>
            <a:r>
              <a:rPr lang="en-US" sz="28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</a:t>
            </a:r>
            <a:r>
              <a:rPr lang="en-US" sz="28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।</a:t>
            </a:r>
          </a:p>
          <a:p>
            <a:pPr eaLnBrk="1" hangingPunct="1"/>
            <a:r>
              <a:rPr lang="en-US" sz="28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(খ) </a:t>
            </a:r>
            <a:r>
              <a:rPr lang="en-US" sz="2800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চৌবাচ্চাটির</a:t>
            </a:r>
            <a:r>
              <a:rPr lang="en-US" sz="28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পানির</a:t>
            </a:r>
            <a:r>
              <a:rPr lang="en-US" sz="28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আয়তন</a:t>
            </a:r>
            <a:r>
              <a:rPr lang="en-US" sz="28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নির্ণয়</a:t>
            </a:r>
            <a:r>
              <a:rPr lang="en-US" sz="28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</a:t>
            </a:r>
            <a:r>
              <a:rPr lang="en-US" sz="28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। </a:t>
            </a:r>
          </a:p>
          <a:p>
            <a:pPr eaLnBrk="1" hangingPunct="1"/>
            <a:r>
              <a:rPr lang="en-US" sz="2800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(গ) </a:t>
            </a:r>
            <a:r>
              <a:rPr lang="en-US" sz="2800" dirty="0" err="1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প্রতি</a:t>
            </a:r>
            <a:r>
              <a:rPr lang="en-US" sz="2800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সেকেণ্ডে</a:t>
            </a:r>
            <a:r>
              <a:rPr lang="en-US" sz="2800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০.১ </a:t>
            </a:r>
            <a:r>
              <a:rPr lang="en-US" sz="2800" dirty="0" err="1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ঘনমিটার</a:t>
            </a:r>
            <a:r>
              <a:rPr lang="en-US" sz="2800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হিসাবে</a:t>
            </a:r>
            <a:r>
              <a:rPr lang="en-US" sz="2800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চৌবাচ্চাটির</a:t>
            </a:r>
            <a:r>
              <a:rPr lang="en-US" sz="2800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পানি</a:t>
            </a:r>
            <a:r>
              <a:rPr lang="en-US" sz="2800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সেচতে</a:t>
            </a:r>
            <a:r>
              <a:rPr lang="en-US" sz="2800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কত</a:t>
            </a:r>
            <a:r>
              <a:rPr lang="en-US" sz="2800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সময়</a:t>
            </a:r>
            <a:r>
              <a:rPr lang="en-US" sz="2800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লাগবে</a:t>
            </a:r>
            <a:r>
              <a:rPr lang="en-US" sz="2800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নির্ণয়</a:t>
            </a:r>
            <a:r>
              <a:rPr lang="en-US" sz="2800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</a:t>
            </a:r>
            <a:r>
              <a:rPr lang="en-US" sz="2800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। </a:t>
            </a:r>
          </a:p>
          <a:p>
            <a:pPr eaLnBrk="1" hangingPunct="1"/>
            <a:endParaRPr lang="en-US" sz="2800" dirty="0">
              <a:solidFill>
                <a:srgbClr val="66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endParaRPr lang="bn-IN" sz="2800" dirty="0">
              <a:solidFill>
                <a:srgbClr val="66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6565"/>
            <a:ext cx="9144000" cy="6858000"/>
          </a:xfrm>
          <a:prstGeom prst="rect">
            <a:avLst/>
          </a:prstGeom>
          <a:noFill/>
          <a:ln w="38100">
            <a:solidFill>
              <a:srgbClr val="9900FF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14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 tmFilter="0,0; .5, 1; 1, 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 tmFilter="0,0; .5, 1; 1, 1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13000" t="-38000" r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409" y="1905000"/>
            <a:ext cx="8915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লোহা,</a:t>
            </a:r>
            <a:r>
              <a:rPr lang="en-US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পানির</a:t>
            </a: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তুলনায়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৭.৫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গুণ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ভারী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n-IN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৷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খণ্ড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লোহার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পাত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৩ </a:t>
            </a:r>
            <a:r>
              <a:rPr lang="en-US" sz="3200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মিটার</a:t>
            </a:r>
            <a:r>
              <a:rPr lang="en-US" sz="32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লম্বা</a:t>
            </a:r>
            <a:r>
              <a:rPr lang="en-US" sz="32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২ </a:t>
            </a:r>
            <a:r>
              <a:rPr lang="en-US" sz="3200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মিটার</a:t>
            </a:r>
            <a:r>
              <a:rPr lang="en-US" sz="32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চওড়া</a:t>
            </a:r>
            <a:r>
              <a:rPr lang="en-US" sz="32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ও ১ </a:t>
            </a:r>
            <a:r>
              <a:rPr lang="en-US" sz="3200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সে</a:t>
            </a:r>
            <a:r>
              <a:rPr lang="en-US" sz="32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3200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মি.পুরু</a:t>
            </a:r>
            <a:r>
              <a:rPr lang="en-US" sz="32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n-IN" sz="32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৷</a:t>
            </a:r>
            <a:r>
              <a:rPr lang="en-US" sz="32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eaLnBrk="1" hangingPunct="1"/>
            <a:endParaRPr lang="en-US" sz="32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r>
              <a:rPr lang="en-US" sz="3200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(ক) </a:t>
            </a:r>
            <a:r>
              <a:rPr lang="en-US" sz="3200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আয়তাকার</a:t>
            </a:r>
            <a:r>
              <a:rPr lang="en-US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ঘন</a:t>
            </a:r>
            <a:r>
              <a:rPr lang="en-US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বস্তুর</a:t>
            </a:r>
            <a:r>
              <a:rPr lang="en-US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আয়তন</a:t>
            </a:r>
            <a:r>
              <a:rPr lang="en-US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নির্ণয়ের</a:t>
            </a:r>
            <a:r>
              <a:rPr lang="en-US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সূত্রটি</a:t>
            </a:r>
            <a:r>
              <a:rPr lang="en-US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লিখ</a:t>
            </a:r>
            <a:r>
              <a:rPr lang="en-US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। </a:t>
            </a:r>
            <a:r>
              <a:rPr lang="en-US" sz="3200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eaLnBrk="1" hangingPunct="1"/>
            <a:r>
              <a:rPr lang="en-US" sz="32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(খ) </a:t>
            </a:r>
            <a:r>
              <a:rPr lang="en-US" sz="3200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লোহার</a:t>
            </a:r>
            <a:r>
              <a:rPr lang="en-US" sz="32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পাতটির</a:t>
            </a:r>
            <a:r>
              <a:rPr lang="en-US" sz="32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ওজন</a:t>
            </a:r>
            <a:r>
              <a:rPr lang="en-US" sz="32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নির্ণয়</a:t>
            </a:r>
            <a:r>
              <a:rPr lang="en-US" sz="32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</a:t>
            </a:r>
            <a:r>
              <a:rPr lang="en-US" sz="32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। </a:t>
            </a:r>
          </a:p>
          <a:p>
            <a:pPr eaLnBrk="1" hangingPunct="1"/>
            <a:r>
              <a:rPr lang="en-US" sz="3200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(গ) </a:t>
            </a:r>
            <a:r>
              <a:rPr lang="en-US" sz="3200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প্রতিটি</a:t>
            </a:r>
            <a:r>
              <a:rPr lang="en-US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লোহার</a:t>
            </a:r>
            <a:r>
              <a:rPr lang="en-US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পাতের</a:t>
            </a:r>
            <a:r>
              <a:rPr lang="en-US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মূল্য</a:t>
            </a:r>
            <a:r>
              <a:rPr lang="en-US" sz="3200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২২৫০ </a:t>
            </a:r>
            <a:r>
              <a:rPr lang="en-US" sz="3200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টাকা</a:t>
            </a:r>
            <a:r>
              <a:rPr lang="en-US" sz="3200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হলে</a:t>
            </a:r>
            <a:r>
              <a:rPr lang="en-US" sz="3200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৯ </a:t>
            </a:r>
            <a:r>
              <a:rPr lang="en-US" sz="3200" dirty="0" err="1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মেট্রিক</a:t>
            </a:r>
            <a:r>
              <a:rPr lang="en-US" sz="3200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টন</a:t>
            </a:r>
            <a:r>
              <a:rPr lang="en-US" sz="3200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লোহা</a:t>
            </a:r>
            <a:r>
              <a:rPr lang="en-US" sz="3200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থেকে</a:t>
            </a:r>
            <a:r>
              <a:rPr lang="en-US" sz="3200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তৈরী</a:t>
            </a:r>
            <a:r>
              <a:rPr lang="en-US" sz="3200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লোহার</a:t>
            </a:r>
            <a:r>
              <a:rPr lang="en-US" sz="3200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পাতের</a:t>
            </a:r>
            <a:r>
              <a:rPr lang="en-US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মূল্য</a:t>
            </a:r>
            <a:r>
              <a:rPr lang="en-US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নির্ণয়</a:t>
            </a:r>
            <a:r>
              <a:rPr lang="en-US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</a:t>
            </a:r>
            <a:r>
              <a:rPr lang="en-US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955946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69"/>
            <a:ext cx="9144000" cy="68482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763000" cy="6553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878" y="518491"/>
            <a:ext cx="9144000" cy="6187109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eaLnBrk="1" hangingPunct="1"/>
            <a:r>
              <a:rPr lang="en-US" sz="36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</a:t>
            </a:r>
            <a:r>
              <a:rPr lang="en-US" sz="360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পরিশেষে</a:t>
            </a:r>
            <a:r>
              <a:rPr lang="en-US" sz="36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সকলকে</a:t>
            </a:r>
            <a:r>
              <a:rPr lang="en-US" sz="36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আন্তরিক</a:t>
            </a:r>
            <a:r>
              <a:rPr lang="en-US" sz="36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ধন্যবাদ</a:t>
            </a:r>
            <a:r>
              <a:rPr lang="en-US" sz="36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জানিয়ে</a:t>
            </a:r>
            <a:r>
              <a:rPr lang="en-US" sz="3600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আজকের</a:t>
            </a:r>
            <a:r>
              <a:rPr lang="en-US" sz="36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পাঠ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3600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শেষ</a:t>
            </a:r>
            <a:r>
              <a:rPr lang="en-US" sz="36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করলাম</a:t>
            </a:r>
            <a:r>
              <a:rPr lang="en-US" sz="36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438400"/>
            <a:ext cx="8763000" cy="4191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96AD8E-1E94-4188-B03F-0849080744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196" y="152400"/>
            <a:ext cx="912655" cy="7687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70C4FA1-1C66-458C-8CCA-C6B0A1802C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912655" cy="76876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D29397F-F9BD-4B00-9562-F2103CC7C13E}"/>
              </a:ext>
            </a:extLst>
          </p:cNvPr>
          <p:cNvSpPr/>
          <p:nvPr/>
        </p:nvSpPr>
        <p:spPr>
          <a:xfrm rot="21340836">
            <a:off x="369051" y="5151594"/>
            <a:ext cx="8445653" cy="11614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DoubleWave1">
              <a:avLst/>
            </a:prstTxWarp>
            <a:noAutofit/>
          </a:bodyPr>
          <a:lstStyle/>
          <a:p>
            <a:pPr algn="ctr"/>
            <a:r>
              <a:rPr lang="bn-IN" sz="4800" b="1" dirty="0">
                <a:ln w="1905"/>
                <a:solidFill>
                  <a:srgbClr val="CC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</a:t>
            </a:r>
            <a:r>
              <a:rPr lang="bn-IN" sz="48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ন্য</a:t>
            </a:r>
            <a:r>
              <a:rPr lang="bn-IN" sz="4800" b="1" dirty="0">
                <a:ln w="1905"/>
                <a:solidFill>
                  <a:srgbClr val="CC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বাদ</a:t>
            </a:r>
            <a:r>
              <a:rPr lang="bn-IN" sz="28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সক</a:t>
            </a:r>
            <a:r>
              <a:rPr lang="bn-IN" sz="4800" b="1" dirty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লকে</a:t>
            </a:r>
            <a:r>
              <a:rPr lang="bn-IN" sz="48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37289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repeatCount="1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6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6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82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16948"/>
            <a:ext cx="8686800" cy="65913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85CF95A-243C-46A0-A642-2C4260DC1987}"/>
              </a:ext>
            </a:extLst>
          </p:cNvPr>
          <p:cNvSpPr/>
          <p:nvPr/>
        </p:nvSpPr>
        <p:spPr>
          <a:xfrm>
            <a:off x="881225" y="830948"/>
            <a:ext cx="4452775" cy="923330"/>
          </a:xfrm>
          <a:prstGeom prst="rect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 numCol="1">
            <a:prstTxWarp prst="textChevronInverted">
              <a:avLst/>
            </a:prstTxWarp>
            <a:spAutoFit/>
          </a:bodyPr>
          <a:lstStyle/>
          <a:p>
            <a:pPr algn="ctr"/>
            <a:r>
              <a:rPr lang="en-US" sz="5400" dirty="0" err="1"/>
              <a:t>উপস্থাপনায়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546749-B585-4CED-A47F-23D74BF390A4}"/>
              </a:ext>
            </a:extLst>
          </p:cNvPr>
          <p:cNvCxnSpPr/>
          <p:nvPr/>
        </p:nvCxnSpPr>
        <p:spPr>
          <a:xfrm flipH="1">
            <a:off x="488822" y="1545464"/>
            <a:ext cx="1" cy="4082603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B97B9BD-30B0-4A8F-B1D2-E2550C230A40}"/>
              </a:ext>
            </a:extLst>
          </p:cNvPr>
          <p:cNvCxnSpPr/>
          <p:nvPr/>
        </p:nvCxnSpPr>
        <p:spPr>
          <a:xfrm flipH="1">
            <a:off x="630509" y="888641"/>
            <a:ext cx="25757" cy="5396248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F3D953D-6A31-4030-85CD-C696E4DED5D5}"/>
              </a:ext>
            </a:extLst>
          </p:cNvPr>
          <p:cNvCxnSpPr/>
          <p:nvPr/>
        </p:nvCxnSpPr>
        <p:spPr>
          <a:xfrm flipH="1">
            <a:off x="334523" y="807076"/>
            <a:ext cx="25757" cy="5396248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DB337E0C-DAA5-484F-84E8-7F66196A74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439" y="779489"/>
            <a:ext cx="2438400" cy="2531650"/>
          </a:xfrm>
          <a:prstGeom prst="rect">
            <a:avLst/>
          </a:prstGeom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0044513-58B2-4B74-BDA4-9236D61DC5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989" y="3612598"/>
            <a:ext cx="2019300" cy="533412"/>
          </a:xfrm>
          <a:prstGeom prst="rect">
            <a:avLst/>
          </a:prstGeom>
          <a:ln w="38100" cap="sq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336FAD9-F1CD-4604-ABF1-E4554E162713}"/>
              </a:ext>
            </a:extLst>
          </p:cNvPr>
          <p:cNvSpPr/>
          <p:nvPr/>
        </p:nvSpPr>
        <p:spPr>
          <a:xfrm>
            <a:off x="669154" y="2547202"/>
            <a:ext cx="5352299" cy="769441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CanDown">
              <a:avLst/>
            </a:prstTxWarp>
            <a:spAutoFit/>
          </a:bodyPr>
          <a:lstStyle/>
          <a:p>
            <a:pPr algn="ctr"/>
            <a:r>
              <a:rPr lang="bn-BD" sz="4401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মোঃ শফিকুল ইসলাম</a:t>
            </a:r>
            <a:endParaRPr lang="en-US" sz="4401" b="1" dirty="0">
              <a:ln w="12700">
                <a:solidFill>
                  <a:schemeClr val="accent1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57F1D87-F6FA-4019-99BF-9EFD06C73414}"/>
              </a:ext>
            </a:extLst>
          </p:cNvPr>
          <p:cNvSpPr txBox="1"/>
          <p:nvPr/>
        </p:nvSpPr>
        <p:spPr>
          <a:xfrm>
            <a:off x="797952" y="4109567"/>
            <a:ext cx="4307448" cy="1938992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solidFill>
                  <a:srgbClr val="7030A0"/>
                </a:solidFill>
              </a:rPr>
              <a:t>সহকারি শিক্ষক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bn-BD" sz="2400" dirty="0">
                <a:solidFill>
                  <a:srgbClr val="7030A0"/>
                </a:solidFill>
              </a:rPr>
              <a:t>(গণিত)</a:t>
            </a:r>
          </a:p>
          <a:p>
            <a:pPr algn="ctr"/>
            <a:r>
              <a:rPr lang="bn-BD" sz="2400" dirty="0">
                <a:solidFill>
                  <a:srgbClr val="FF0000"/>
                </a:solidFill>
              </a:rPr>
              <a:t>দলদলিয়া সিদ্দকিয়া দাখিল মাদরাসা </a:t>
            </a:r>
          </a:p>
          <a:p>
            <a:pPr algn="ctr"/>
            <a:r>
              <a:rPr lang="en-US" sz="2400" dirty="0">
                <a:solidFill>
                  <a:srgbClr val="0070C0"/>
                </a:solidFill>
              </a:rPr>
              <a:t>          </a:t>
            </a:r>
            <a:r>
              <a:rPr lang="bn-BD" sz="2400" dirty="0">
                <a:solidFill>
                  <a:srgbClr val="0070C0"/>
                </a:solidFill>
              </a:rPr>
              <a:t>উলিপুর, কুড়িগ্রম। </a:t>
            </a:r>
          </a:p>
          <a:p>
            <a:pPr algn="ctr"/>
            <a:r>
              <a:rPr lang="en-US" sz="2400" dirty="0">
                <a:solidFill>
                  <a:srgbClr val="0070C0"/>
                </a:solidFill>
              </a:rPr>
              <a:t>            </a:t>
            </a:r>
            <a:r>
              <a:rPr lang="bn-BD" sz="2400" dirty="0">
                <a:solidFill>
                  <a:srgbClr val="0070C0"/>
                </a:solidFill>
              </a:rPr>
              <a:t>মোবাইল নং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01719754303</a:t>
            </a:r>
            <a:endParaRPr lang="bn-BD" sz="2400" dirty="0">
              <a:solidFill>
                <a:schemeClr val="bg1"/>
              </a:solidFill>
            </a:endParaRPr>
          </a:p>
          <a:p>
            <a:pPr algn="ctr"/>
            <a:r>
              <a:rPr lang="bn-BD" sz="2400" dirty="0">
                <a:solidFill>
                  <a:srgbClr val="C00000"/>
                </a:solidFill>
              </a:rPr>
              <a:t>ইমেলঃ</a:t>
            </a:r>
            <a:r>
              <a:rPr lang="bn-BD" sz="2400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shafikulislam13051986@gmail.com</a:t>
            </a:r>
            <a:r>
              <a:rPr lang="bn-BD" dirty="0">
                <a:solidFill>
                  <a:srgbClr val="0070C0"/>
                </a:solidFill>
              </a:rPr>
              <a:t> 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D1EAA6B-2FE1-4E18-9599-C74ABE2A8E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004" y="4500441"/>
            <a:ext cx="2169471" cy="15481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CF0D877-5927-4C6E-8E5E-9826CE83E3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305" y="1061089"/>
            <a:ext cx="1533092" cy="195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912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2ADCA4-4C1F-438A-9962-6998A27C56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69"/>
            <a:ext cx="9144000" cy="686870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E44B47C-D671-45CB-B903-F68A6DE399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304800"/>
            <a:ext cx="8534399" cy="63664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318014-4D7D-490D-94B8-EC740F4D7D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236" y="441105"/>
            <a:ext cx="2750127" cy="5029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glow rad="1892300">
              <a:srgbClr val="00B050">
                <a:alpha val="5000"/>
              </a:srgb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w="31750"/>
          </a:sp3d>
        </p:spPr>
      </p:pic>
      <p:sp>
        <p:nvSpPr>
          <p:cNvPr id="5" name="Round Diagonal Corner Rectangle 6">
            <a:extLst>
              <a:ext uri="{FF2B5EF4-FFF2-40B4-BE49-F238E27FC236}">
                <a16:creationId xmlns:a16="http://schemas.microsoft.com/office/drawing/2014/main" id="{09B54301-90FA-4DF3-8C49-0596059B27E6}"/>
              </a:ext>
            </a:extLst>
          </p:cNvPr>
          <p:cNvSpPr/>
          <p:nvPr/>
        </p:nvSpPr>
        <p:spPr>
          <a:xfrm>
            <a:off x="304801" y="2438400"/>
            <a:ext cx="5502965" cy="3505200"/>
          </a:xfrm>
          <a:prstGeom prst="round2DiagRect">
            <a:avLst>
              <a:gd name="adj1" fmla="val 1779"/>
              <a:gd name="adj2" fmla="val 37154"/>
            </a:avLst>
          </a:prstGeom>
          <a:noFill/>
          <a:ln w="19050">
            <a:solidFill>
              <a:srgbClr val="00B050"/>
            </a:solidFill>
            <a:prstDash val="solid"/>
          </a:ln>
          <a:effectLst>
            <a:glow rad="647700">
              <a:schemeClr val="accent2">
                <a:lumMod val="20000"/>
                <a:lumOff val="80000"/>
                <a:alpha val="29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bn-IN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	</a:t>
            </a:r>
            <a:r>
              <a:rPr lang="bn-BD" sz="4000" b="1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শ্রে</a:t>
            </a:r>
            <a:r>
              <a:rPr lang="bn-IN" sz="4000" b="1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ণিঃ </a:t>
            </a:r>
            <a:r>
              <a:rPr lang="bn-BD" sz="4000" b="1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IN" sz="4000" b="1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অষ্টম </a:t>
            </a:r>
            <a:r>
              <a:rPr lang="bn-BD" sz="4000" b="1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4000" b="1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  <a:p>
            <a:pPr>
              <a:defRPr/>
            </a:pPr>
            <a:r>
              <a:rPr lang="bn-IN" sz="4000" b="1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	</a:t>
            </a:r>
            <a:r>
              <a:rPr lang="bn-BD" sz="4000" b="1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বিষয়ঃ </a:t>
            </a:r>
            <a:r>
              <a:rPr lang="bn-IN" sz="4000" b="1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গণিত </a:t>
            </a:r>
            <a:r>
              <a:rPr lang="bn-BD" sz="4000" b="1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endParaRPr lang="bn-BD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defRPr/>
            </a:pPr>
            <a:r>
              <a:rPr lang="bn-IN" sz="4000" b="1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	</a:t>
            </a:r>
            <a:r>
              <a:rPr lang="bn-BD" sz="4000" b="1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অধ্যায়ঃ </a:t>
            </a:r>
            <a:r>
              <a:rPr lang="en-US" sz="4000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Z„Zxq</a:t>
            </a:r>
            <a:r>
              <a:rPr lang="bn-BD" sz="4000" b="1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IN" sz="4000" b="1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4000" b="1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4000" b="1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  <a:p>
            <a:pPr>
              <a:defRPr/>
            </a:pPr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en-US" sz="40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5</a:t>
            </a: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 মিনিট </a:t>
            </a:r>
          </a:p>
          <a:p>
            <a:pPr>
              <a:defRPr/>
            </a:pPr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 ১০/০</a:t>
            </a:r>
            <a:r>
              <a:rPr lang="en-US" sz="40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5</a:t>
            </a: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7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rgbClr val="9BBB59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solidFill>
                  <a:srgbClr val="9BBB59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en-US" sz="2800" dirty="0">
                <a:solidFill>
                  <a:srgbClr val="9BBB59">
                    <a:lumMod val="50000"/>
                  </a:srgbClr>
                </a:solidFill>
                <a:latin typeface="NikoshBAN" pitchFamily="2" charset="0"/>
                <a:cs typeface="NikoshBAN" pitchFamily="2" charset="0"/>
                <a:hlinkClick r:id="rId6"/>
              </a:rPr>
              <a:t>islamshafikul1986@gmail.com</a:t>
            </a:r>
            <a:r>
              <a:rPr lang="en-US" sz="2800" dirty="0">
                <a:solidFill>
                  <a:srgbClr val="9BBB59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rgbClr val="9BBB59">
                  <a:lumMod val="50000"/>
                </a:srgb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8AF814-869F-4F68-BE3B-03BD49589D01}"/>
              </a:ext>
            </a:extLst>
          </p:cNvPr>
          <p:cNvSpPr txBox="1"/>
          <p:nvPr/>
        </p:nvSpPr>
        <p:spPr>
          <a:xfrm>
            <a:off x="2667000" y="540218"/>
            <a:ext cx="3200400" cy="1200329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  <a:prstDash val="solid"/>
          </a:ln>
          <a:effectLst>
            <a:glow rad="1714500">
              <a:schemeClr val="accent3">
                <a:satMod val="175000"/>
                <a:alpha val="34000"/>
              </a:schemeClr>
            </a:glow>
            <a:softEdge rad="0"/>
          </a:effectLst>
        </p:spPr>
        <p:txBody>
          <a:bodyPr wrap="square" rtlCol="0">
            <a:spAutoFit/>
          </a:bodyPr>
          <a:lstStyle/>
          <a:p>
            <a:r>
              <a:rPr lang="bn-IN" sz="7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</a:t>
            </a:r>
            <a:r>
              <a:rPr lang="bn-IN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ঠ পরিচিতিঃ </a:t>
            </a:r>
            <a:r>
              <a:rPr lang="bn-BD" sz="5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214650-8A5D-4108-9875-EC37F94177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92" y="407975"/>
            <a:ext cx="1660790" cy="16011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7030A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88321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69"/>
            <a:ext cx="9144000" cy="68482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763000" cy="6553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20" y="2514600"/>
            <a:ext cx="7933960" cy="15331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19400" y="4047745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স্কেল</a:t>
            </a:r>
            <a:endParaRPr lang="en-US" sz="4000" dirty="0">
              <a:solidFill>
                <a:srgbClr val="66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806" y="919283"/>
            <a:ext cx="4845521" cy="5029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784960" y="4334245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সিলিন্ডার</a:t>
            </a:r>
            <a:endParaRPr lang="en-US" sz="4000" dirty="0">
              <a:solidFill>
                <a:srgbClr val="66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5" descr="Picture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1574" y="952499"/>
            <a:ext cx="4563186" cy="502920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134401" y="4708569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নিক্তি</a:t>
            </a:r>
            <a:endParaRPr lang="en-US" sz="4000" dirty="0">
              <a:solidFill>
                <a:srgbClr val="66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806" y="874163"/>
            <a:ext cx="4873953" cy="5185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486400" y="5392679"/>
            <a:ext cx="1681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ঘড়ি</a:t>
            </a:r>
            <a:endParaRPr lang="en-US" sz="3200" dirty="0">
              <a:solidFill>
                <a:srgbClr val="66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67269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আমরা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ছবিগুলো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মনোযোগ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দিয়ে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দেখি</a:t>
            </a:r>
            <a:endParaRPr lang="en-US" sz="3600" dirty="0">
              <a:solidFill>
                <a:srgbClr val="66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6019799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এ </a:t>
            </a:r>
            <a:r>
              <a:rPr lang="en-US" sz="2800" dirty="0" err="1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জিনিস</a:t>
            </a:r>
            <a:r>
              <a:rPr lang="en-US" sz="2800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গুলো</a:t>
            </a:r>
            <a:r>
              <a:rPr lang="en-US" sz="2800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আমরা</a:t>
            </a:r>
            <a:r>
              <a:rPr lang="en-US" sz="2800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বিভিন্ন</a:t>
            </a:r>
            <a:r>
              <a:rPr lang="en-US" sz="2800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রাশি</a:t>
            </a:r>
            <a:r>
              <a:rPr lang="en-US" sz="2800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পরিমাপ</a:t>
            </a:r>
            <a:r>
              <a:rPr lang="en-US" sz="28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করতে</a:t>
            </a:r>
            <a:r>
              <a:rPr lang="en-US" sz="28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ব্যবহার</a:t>
            </a:r>
            <a:r>
              <a:rPr lang="en-US" sz="2800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করি</a:t>
            </a:r>
            <a:r>
              <a:rPr lang="en-US" sz="2800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38680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 build="allAtOnce"/>
      <p:bldP spid="7" grpId="0" build="allAtOnce"/>
      <p:bldP spid="9" grpId="0" build="allAtOnce"/>
      <p:bldP spid="11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79B2B5-EC14-4074-AD1D-93A74BBC19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69"/>
            <a:ext cx="9144000" cy="68482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746BCE-3C0E-4226-BB88-89536CE12B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59" y="152400"/>
            <a:ext cx="8798270" cy="6553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62A4A34-9A88-4CBA-8A6B-9C4641425D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264" y="685800"/>
            <a:ext cx="1981200" cy="4467895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E78446-791D-45A8-9B09-93E3252FB2F7}"/>
              </a:ext>
            </a:extLst>
          </p:cNvPr>
          <p:cNvSpPr txBox="1"/>
          <p:nvPr/>
        </p:nvSpPr>
        <p:spPr>
          <a:xfrm>
            <a:off x="1006633" y="1766476"/>
            <a:ext cx="5623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33CC"/>
                </a:solidFill>
                <a:latin typeface="SutonnyMJ" pitchFamily="2" charset="0"/>
                <a:cs typeface="SutonnyMJ" pitchFamily="2" charset="0"/>
              </a:rPr>
              <a:t>Zv</a:t>
            </a:r>
            <a:r>
              <a:rPr lang="en-US" sz="3600" dirty="0">
                <a:solidFill>
                  <a:srgbClr val="0033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9900FF"/>
                </a:solidFill>
                <a:latin typeface="SutonnyMJ" pitchFamily="2" charset="0"/>
                <a:cs typeface="SutonnyMJ" pitchFamily="2" charset="0"/>
              </a:rPr>
              <a:t>n‡j</a:t>
            </a:r>
            <a:r>
              <a:rPr lang="en-US" sz="3600" dirty="0">
                <a:solidFill>
                  <a:srgbClr val="99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009900"/>
                </a:solidFill>
                <a:latin typeface="SutonnyMJ" pitchFamily="2" charset="0"/>
                <a:cs typeface="SutonnyMJ" pitchFamily="2" charset="0"/>
              </a:rPr>
              <a:t>AvR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800000"/>
                </a:solidFill>
                <a:latin typeface="SutonnyMJ" pitchFamily="2" charset="0"/>
                <a:cs typeface="SutonnyMJ" pitchFamily="2" charset="0"/>
              </a:rPr>
              <a:t>Avgiv</a:t>
            </a:r>
            <a:r>
              <a:rPr lang="en-US" sz="3600" dirty="0">
                <a:solidFill>
                  <a:srgbClr val="8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Av‡jvPbv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Kie</a:t>
            </a:r>
            <a:endParaRPr lang="en-US" sz="36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7F89C8-F34F-49B7-A704-A72F400F968F}"/>
              </a:ext>
            </a:extLst>
          </p:cNvPr>
          <p:cNvSpPr txBox="1"/>
          <p:nvPr/>
        </p:nvSpPr>
        <p:spPr>
          <a:xfrm>
            <a:off x="3048000" y="2819400"/>
            <a:ext cx="3276600" cy="1446550"/>
          </a:xfrm>
          <a:prstGeom prst="rect">
            <a:avLst/>
          </a:prstGeom>
          <a:noFill/>
        </p:spPr>
        <p:txBody>
          <a:bodyPr wrap="square" rtlCol="0">
            <a:prstTxWarp prst="textCanDown">
              <a:avLst/>
            </a:prstTxWarp>
            <a:spAutoFit/>
          </a:bodyPr>
          <a:lstStyle/>
          <a:p>
            <a:r>
              <a:rPr lang="en-US" sz="88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</a:t>
            </a:r>
            <a:r>
              <a:rPr lang="en-US" sz="8800" u="sng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wi</a:t>
            </a:r>
            <a:r>
              <a:rPr lang="en-US" sz="88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gv</a:t>
            </a:r>
            <a:r>
              <a:rPr lang="en-US" sz="8800" u="sng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</a:t>
            </a:r>
            <a:endParaRPr lang="en-US" sz="8800" u="sng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3AFB40-5598-45F3-9097-11953D1306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52078"/>
            <a:ext cx="1143000" cy="9409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93196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repeatCount="4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69"/>
            <a:ext cx="9144000" cy="68482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76200"/>
            <a:ext cx="8763000" cy="6629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0729" y="1221462"/>
            <a:ext cx="8788021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US" sz="1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sz="2800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আমরা</a:t>
            </a:r>
            <a:r>
              <a:rPr lang="en-US" sz="2800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পরিমাপ</a:t>
            </a:r>
            <a:r>
              <a:rPr lang="en-US" sz="2800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নির্ণয়</a:t>
            </a:r>
            <a:r>
              <a:rPr lang="en-US" sz="2800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করব</a:t>
            </a:r>
            <a:r>
              <a:rPr lang="en-US" sz="2800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এ </a:t>
            </a:r>
            <a:r>
              <a:rPr lang="en-US" sz="2800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রকম</a:t>
            </a:r>
            <a:r>
              <a:rPr lang="en-US" sz="2800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কয়েকটি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ivwki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একক</a:t>
            </a:r>
            <a:r>
              <a:rPr lang="en-US" sz="2800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wb‡P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উল্লেখ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করা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হল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</a:p>
          <a:p>
            <a:pPr>
              <a:defRPr/>
            </a:pPr>
            <a:endParaRPr lang="en-US" sz="1000" dirty="0">
              <a:solidFill>
                <a:srgbClr val="CC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>
              <a:buFont typeface="Wingdings" pitchFamily="2" charset="2"/>
              <a:buChar char="v"/>
              <a:defRPr/>
            </a:pPr>
            <a:r>
              <a:rPr lang="en-US" sz="3200" dirty="0" err="1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দৈর্ঘ্য</a:t>
            </a:r>
            <a:r>
              <a:rPr lang="en-US" sz="4400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sz="2800" dirty="0" err="1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যার</a:t>
            </a:r>
            <a:r>
              <a:rPr lang="en-US" sz="2800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আন্তর্জাতিক</a:t>
            </a:r>
            <a:r>
              <a:rPr lang="en-US" sz="2800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SI) </a:t>
            </a:r>
            <a:r>
              <a:rPr lang="en-US" sz="2800" dirty="0" err="1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একক</a:t>
            </a:r>
            <a:r>
              <a:rPr lang="en-US" sz="2800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en-US" sz="2800" dirty="0" err="1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মিটার</a:t>
            </a:r>
            <a:endParaRPr lang="en-US" sz="2800" dirty="0">
              <a:solidFill>
                <a:srgbClr val="CC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85800" indent="-685800">
              <a:buFont typeface="Wingdings" pitchFamily="2" charset="2"/>
              <a:buChar char="v"/>
              <a:defRPr/>
            </a:pPr>
            <a:r>
              <a:rPr lang="en-US" sz="3200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ভর</a:t>
            </a:r>
            <a:r>
              <a:rPr lang="en-US" sz="32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sz="2800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যার</a:t>
            </a:r>
            <a:r>
              <a:rPr lang="en-US" sz="28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আন্তর্জাতিক</a:t>
            </a:r>
            <a:r>
              <a:rPr lang="en-US" sz="2800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SI) </a:t>
            </a:r>
            <a:r>
              <a:rPr lang="en-US" sz="2800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একক</a:t>
            </a:r>
            <a:r>
              <a:rPr lang="en-US" sz="28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en-US" sz="2800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কিলেগ্রাম</a:t>
            </a:r>
            <a:endParaRPr lang="en-US" sz="28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85800" indent="-685800">
              <a:buFont typeface="Wingdings" pitchFamily="2" charset="2"/>
              <a:buChar char="v"/>
              <a:defRPr/>
            </a:pP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সময়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যার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আন্তর্জাতিক</a:t>
            </a:r>
            <a:r>
              <a:rPr lang="en-US" sz="2800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SI) </a:t>
            </a:r>
            <a:r>
              <a:rPr lang="en-US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একক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en-US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সেকেন্ড</a:t>
            </a:r>
            <a:endParaRPr lang="en-US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85800" indent="-685800">
              <a:buFont typeface="Wingdings" pitchFamily="2" charset="2"/>
              <a:buChar char="v"/>
              <a:defRPr/>
            </a:pPr>
            <a:r>
              <a:rPr lang="en-US" sz="3200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তাপমাত্রা</a:t>
            </a:r>
            <a:r>
              <a:rPr lang="en-US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sz="2800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যার</a:t>
            </a:r>
            <a:r>
              <a:rPr lang="en-US" sz="28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আন্তর্জাতিক</a:t>
            </a:r>
            <a:r>
              <a:rPr lang="en-US" sz="2800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24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SI)</a:t>
            </a:r>
            <a:r>
              <a:rPr lang="en-US" sz="28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একক</a:t>
            </a:r>
            <a:r>
              <a:rPr lang="en-US" sz="28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</a:t>
            </a:r>
            <a:r>
              <a:rPr lang="en-US" sz="2800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কেলভিন</a:t>
            </a:r>
            <a:endParaRPr lang="en-US" sz="2800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>
              <a:buFont typeface="Wingdings" pitchFamily="2" charset="2"/>
              <a:buChar char="v"/>
              <a:defRPr/>
            </a:pPr>
            <a:r>
              <a:rPr lang="en-US" sz="3200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ক্ষেত্রফল</a:t>
            </a:r>
            <a:r>
              <a:rPr lang="en-US" sz="32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sz="2800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যার</a:t>
            </a:r>
            <a:r>
              <a:rPr lang="en-US" sz="28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আন্তর্জাতিক</a:t>
            </a:r>
            <a:r>
              <a:rPr lang="en-US" sz="28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24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SI) </a:t>
            </a:r>
            <a:r>
              <a:rPr lang="en-US" sz="2800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একক</a:t>
            </a:r>
            <a:r>
              <a:rPr lang="en-US" sz="28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en-US" sz="2800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বর্গ</a:t>
            </a:r>
            <a:r>
              <a:rPr lang="en-US" sz="28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মিটার</a:t>
            </a:r>
            <a:r>
              <a:rPr lang="en-US" sz="28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457200" indent="-457200">
              <a:buFont typeface="Wingdings" pitchFamily="2" charset="2"/>
              <a:buChar char="v"/>
              <a:defRPr/>
            </a:pPr>
            <a:r>
              <a:rPr lang="en-US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আয়তন</a:t>
            </a:r>
            <a:r>
              <a:rPr lang="en-US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sz="2800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যার</a:t>
            </a:r>
            <a:r>
              <a:rPr lang="en-US" sz="28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আন্তর্জাতিক</a:t>
            </a:r>
            <a:r>
              <a:rPr lang="en-US" sz="2800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24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SI)</a:t>
            </a:r>
            <a:r>
              <a:rPr lang="en-US" sz="28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একক</a:t>
            </a:r>
            <a:r>
              <a:rPr lang="en-US" sz="28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en-US" sz="2800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ঘন</a:t>
            </a:r>
            <a:r>
              <a:rPr lang="en-US" sz="28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মিটার</a:t>
            </a:r>
            <a:endParaRPr lang="en-US" sz="2800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Wingdings" pitchFamily="2" charset="2"/>
              <a:buChar char="v"/>
              <a:defRPr/>
            </a:pPr>
            <a:r>
              <a:rPr lang="en-US" sz="28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Zij </a:t>
            </a:r>
            <a:r>
              <a:rPr lang="en-US" sz="2800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c`v</a:t>
            </a:r>
            <a:r>
              <a:rPr lang="en-US" sz="28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_©- </a:t>
            </a:r>
            <a:r>
              <a:rPr lang="en-US" sz="2800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hvi</a:t>
            </a:r>
            <a:r>
              <a:rPr lang="en-US" sz="28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আন্তর্জাতিক</a:t>
            </a:r>
            <a:r>
              <a:rPr lang="en-US" sz="2800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SI) </a:t>
            </a:r>
            <a:r>
              <a:rPr lang="en-US" sz="2800" dirty="0" err="1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একক</a:t>
            </a:r>
            <a:r>
              <a:rPr lang="en-US" sz="2800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wjUvi</a:t>
            </a:r>
            <a:endParaRPr lang="en-US" sz="2800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FCFA18-ABDE-4BEF-BB98-FB6199553C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250741"/>
            <a:ext cx="1075892" cy="9707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A0B374-380F-47FA-A162-2A346B0A11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80557"/>
            <a:ext cx="1143000" cy="9409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4179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16000" t="-73000" r="-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33600" y="304800"/>
            <a:ext cx="4530587" cy="1015663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pPr algn="ctr"/>
            <a:r>
              <a:rPr lang="en-US" sz="6000" u="sng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শি</a:t>
            </a:r>
            <a:r>
              <a:rPr lang="en-US" sz="6000" u="sng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খ</a:t>
            </a:r>
            <a:r>
              <a:rPr lang="en-US" sz="6000" u="sng" dirty="0" err="1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</a:t>
            </a:r>
            <a:r>
              <a:rPr lang="en-US" sz="6000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ফ</a:t>
            </a:r>
            <a:r>
              <a:rPr lang="en-US" sz="6000" u="sng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ল</a:t>
            </a:r>
            <a:endParaRPr lang="en-US" sz="6000" u="sng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1524000"/>
            <a:ext cx="8991600" cy="451874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endParaRPr lang="en-US" sz="4000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60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lang="en-US" sz="48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 </a:t>
            </a:r>
            <a:r>
              <a:rPr lang="en-US" sz="480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পাঠ</a:t>
            </a:r>
            <a:r>
              <a:rPr lang="en-US" sz="48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শেষে</a:t>
            </a:r>
            <a:r>
              <a:rPr lang="en-US" sz="48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শিক্ষার্থী</a:t>
            </a:r>
            <a:r>
              <a:rPr lang="en-US" sz="48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en-US" sz="4800" dirty="0" err="1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বিভিন্ন</a:t>
            </a:r>
            <a:r>
              <a:rPr lang="en-US" sz="4800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dirty="0" err="1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প্রকার</a:t>
            </a:r>
            <a:r>
              <a:rPr lang="en-US" sz="4800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dirty="0" err="1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পরিমাপ</a:t>
            </a:r>
            <a:r>
              <a:rPr lang="en-US" sz="4800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dirty="0" err="1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পদ্ধতি</a:t>
            </a:r>
            <a:r>
              <a:rPr lang="en-US" sz="4800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dirty="0" err="1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ব্যাখ্যা</a:t>
            </a:r>
            <a:r>
              <a:rPr lang="en-US" sz="4800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dirty="0" err="1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করতে</a:t>
            </a:r>
            <a:r>
              <a:rPr lang="en-US" sz="4800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dirty="0" err="1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পারবে</a:t>
            </a:r>
            <a:r>
              <a:rPr lang="en-US" sz="4800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। 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en-US" sz="4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বিভিন্ন</a:t>
            </a:r>
            <a:r>
              <a:rPr lang="en-US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প্রকার</a:t>
            </a:r>
            <a:r>
              <a:rPr lang="en-US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এককের</a:t>
            </a:r>
            <a:r>
              <a:rPr lang="en-US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মধ্যকার</a:t>
            </a:r>
            <a:r>
              <a:rPr lang="en-US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সম্পর্ক</a:t>
            </a:r>
            <a:r>
              <a:rPr lang="en-US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স্থাপন</a:t>
            </a:r>
            <a:r>
              <a:rPr lang="en-US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করতে</a:t>
            </a:r>
            <a:r>
              <a:rPr lang="en-US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পারবে</a:t>
            </a:r>
            <a:r>
              <a:rPr lang="en-US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। 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en-US" sz="4800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দৈর্ঘ্য,ক্ষেত্রফল,আয়তন,ওজন</a:t>
            </a:r>
            <a:r>
              <a:rPr lang="en-US" sz="48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নির্ণয়</a:t>
            </a:r>
            <a:r>
              <a:rPr lang="en-US" sz="48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সংবলিত</a:t>
            </a:r>
            <a:r>
              <a:rPr lang="en-US" sz="48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সমস্যার</a:t>
            </a:r>
            <a:r>
              <a:rPr lang="en-US" sz="48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সমাধান</a:t>
            </a:r>
            <a:r>
              <a:rPr lang="en-US" sz="48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করতে</a:t>
            </a:r>
            <a:r>
              <a:rPr lang="en-US" sz="48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পারবে</a:t>
            </a:r>
            <a:r>
              <a:rPr lang="en-US" sz="48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1421143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69"/>
            <a:ext cx="9144000" cy="68687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25" y="152401"/>
            <a:ext cx="8689075" cy="65486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0800000" flipH="1" flipV="1">
            <a:off x="128516" y="166746"/>
            <a:ext cx="8689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r>
              <a:rPr lang="en-US" sz="320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পরিমাপের</a:t>
            </a:r>
            <a:r>
              <a:rPr lang="en-US" sz="32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3200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প্রচলিত</a:t>
            </a:r>
            <a:r>
              <a:rPr lang="en-US" sz="32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পদ্ধতি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ছিল</a:t>
            </a:r>
            <a:r>
              <a:rPr lang="en-US" sz="32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তিনটি</a:t>
            </a:r>
            <a:r>
              <a:rPr lang="en-US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5898024"/>
              </p:ext>
            </p:extLst>
          </p:nvPr>
        </p:nvGraphicFramePr>
        <p:xfrm>
          <a:off x="570996" y="1295400"/>
          <a:ext cx="7847333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8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40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02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rgbClr val="66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পরিমাপের</a:t>
                      </a:r>
                      <a:r>
                        <a:rPr lang="en-US" sz="2400" dirty="0">
                          <a:solidFill>
                            <a:srgbClr val="66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66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পদ্ধতি</a:t>
                      </a:r>
                      <a:endParaRPr lang="en-US" sz="2400" dirty="0">
                        <a:solidFill>
                          <a:srgbClr val="66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en-US" sz="2400" dirty="0">
                        <a:solidFill>
                          <a:srgbClr val="66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66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দৈর্ঘ্য</a:t>
                      </a:r>
                      <a:endParaRPr lang="en-US" sz="2400" dirty="0">
                        <a:solidFill>
                          <a:srgbClr val="66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66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ভর</a:t>
                      </a:r>
                      <a:endParaRPr lang="en-US" sz="2400" dirty="0">
                        <a:solidFill>
                          <a:srgbClr val="66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সময়</a:t>
                      </a:r>
                      <a:endParaRPr lang="en-US" sz="2400" dirty="0"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সিজিএস</a:t>
                      </a:r>
                      <a:endParaRPr lang="en-US" sz="24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সেন্টিমিটার</a:t>
                      </a:r>
                      <a:endParaRPr lang="en-US" sz="24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গ্রাম</a:t>
                      </a:r>
                      <a:endParaRPr lang="en-US" sz="24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সেকেন্ড</a:t>
                      </a:r>
                      <a:endParaRPr lang="en-US" sz="24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এমকেএস</a:t>
                      </a:r>
                      <a:endParaRPr lang="en-US" sz="2400" dirty="0">
                        <a:solidFill>
                          <a:srgbClr val="0033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মিটার</a:t>
                      </a:r>
                      <a:endParaRPr lang="en-US" sz="2400" dirty="0">
                        <a:solidFill>
                          <a:srgbClr val="0033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কিলোগ্রাম</a:t>
                      </a:r>
                      <a:endParaRPr lang="en-US" sz="2400" dirty="0">
                        <a:solidFill>
                          <a:srgbClr val="0033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সেকেন্ড</a:t>
                      </a:r>
                      <a:endParaRPr lang="en-US" sz="2400" dirty="0">
                        <a:solidFill>
                          <a:srgbClr val="0033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এফপিএস</a:t>
                      </a:r>
                      <a:endParaRPr lang="en-US" sz="2400" dirty="0"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ফুট</a:t>
                      </a:r>
                      <a:endParaRPr lang="en-US" sz="2400" dirty="0"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পাউন্ড</a:t>
                      </a:r>
                      <a:endParaRPr lang="en-US" sz="2400" dirty="0"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সেকেন্ড</a:t>
                      </a:r>
                      <a:endParaRPr lang="en-US" sz="2400" dirty="0"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1220" y="4419600"/>
            <a:ext cx="868907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পরবর্তীতে</a:t>
            </a:r>
            <a:r>
              <a:rPr lang="en-US" sz="32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ব্যবসা-বানিজ্য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ও </a:t>
            </a:r>
            <a:r>
              <a:rPr lang="en-US" sz="320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জিনিসপত্র</a:t>
            </a:r>
            <a:r>
              <a:rPr lang="en-US" sz="32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আদান-প্রদানের</a:t>
            </a:r>
            <a:r>
              <a:rPr lang="en-US" sz="32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‍ </a:t>
            </a:r>
            <a:r>
              <a:rPr lang="en-US" sz="3200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সুবিধার্থে</a:t>
            </a:r>
            <a:r>
              <a:rPr lang="en-US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3200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এমকেএস</a:t>
            </a:r>
            <a:r>
              <a:rPr lang="en-US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পদ্ধতিকে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আন্তর্জাতিক</a:t>
            </a:r>
            <a:r>
              <a:rPr lang="en-US" sz="32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পদ্ধতি</a:t>
            </a:r>
            <a:r>
              <a:rPr lang="en-US" sz="32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(SI)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হিসাবে</a:t>
            </a:r>
            <a:r>
              <a:rPr lang="en-US" sz="3200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গ্রহণ</a:t>
            </a:r>
            <a:r>
              <a:rPr lang="en-US" sz="3200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করা</a:t>
            </a:r>
            <a:r>
              <a:rPr lang="en-US" sz="3200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হয়</a:t>
            </a:r>
            <a:r>
              <a:rPr lang="en-US" sz="3200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যা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বাংলাদেশে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১লা </a:t>
            </a:r>
            <a:r>
              <a:rPr lang="en-US" sz="3200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জুলাই</a:t>
            </a:r>
            <a:r>
              <a:rPr lang="en-US" sz="32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১৯৮২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সাল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থেকে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প্রচলন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শুরূ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হয়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।</a:t>
            </a:r>
          </a:p>
          <a:p>
            <a:endParaRPr lang="en-US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E8CD94-A9CA-471D-A08F-06DA7DFE04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99" y="229090"/>
            <a:ext cx="1084965" cy="9139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B988D34-2CE3-4A48-A9C6-6FBC01ADE8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37199"/>
            <a:ext cx="1084965" cy="91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412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69"/>
            <a:ext cx="9144000" cy="68482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32" y="202442"/>
            <a:ext cx="8787793" cy="6553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9581" y="513515"/>
            <a:ext cx="878779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বিভিন্ন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এককের</a:t>
            </a:r>
            <a:r>
              <a:rPr lang="en-US" sz="3600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মধ্যে</a:t>
            </a:r>
            <a:r>
              <a:rPr lang="en-US" sz="3600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প্রয়োজনীয়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কয়েকটি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সম্পর্ক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দেওয়া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হল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n-US" sz="2800" dirty="0"/>
              <a:t>.</a:t>
            </a:r>
          </a:p>
        </p:txBody>
      </p:sp>
      <p:sp>
        <p:nvSpPr>
          <p:cNvPr id="3" name="Pentagon 2"/>
          <p:cNvSpPr/>
          <p:nvPr/>
        </p:nvSpPr>
        <p:spPr>
          <a:xfrm>
            <a:off x="1752600" y="2417928"/>
            <a:ext cx="5029200" cy="1447800"/>
          </a:xfrm>
          <a:prstGeom prst="homePlate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 </a:t>
            </a:r>
            <a:r>
              <a:rPr lang="en-US" sz="3200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ইঞ্চি</a:t>
            </a:r>
            <a:r>
              <a:rPr lang="en-US" sz="32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= ২.৫৪ </a:t>
            </a:r>
            <a:r>
              <a:rPr lang="en-US" sz="3200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সে.মি</a:t>
            </a:r>
            <a:r>
              <a:rPr lang="en-US" sz="32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32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</p:txBody>
      </p:sp>
      <p:sp>
        <p:nvSpPr>
          <p:cNvPr id="4" name="Pentagon 3"/>
          <p:cNvSpPr/>
          <p:nvPr/>
        </p:nvSpPr>
        <p:spPr>
          <a:xfrm>
            <a:off x="1752600" y="2438400"/>
            <a:ext cx="5029200" cy="1427328"/>
          </a:xfrm>
          <a:prstGeom prst="homePlate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ফুট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= ৩০.৪৮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সে.মি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</p:txBody>
      </p:sp>
      <p:sp>
        <p:nvSpPr>
          <p:cNvPr id="9" name="Pentagon 8"/>
          <p:cNvSpPr/>
          <p:nvPr/>
        </p:nvSpPr>
        <p:spPr>
          <a:xfrm>
            <a:off x="1752600" y="2446696"/>
            <a:ext cx="5029200" cy="141903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গজ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= ০.৯১৪৪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.(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</p:txBody>
      </p:sp>
      <p:sp>
        <p:nvSpPr>
          <p:cNvPr id="10" name="Pentagon 9"/>
          <p:cNvSpPr/>
          <p:nvPr/>
        </p:nvSpPr>
        <p:spPr>
          <a:xfrm>
            <a:off x="1756012" y="2417928"/>
            <a:ext cx="5025788" cy="1447800"/>
          </a:xfrm>
          <a:prstGeom prst="homePlate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মাইল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= ১.৬১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কি.মি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</p:txBody>
      </p:sp>
      <p:sp>
        <p:nvSpPr>
          <p:cNvPr id="11" name="Pentagon 10"/>
          <p:cNvSpPr/>
          <p:nvPr/>
        </p:nvSpPr>
        <p:spPr>
          <a:xfrm>
            <a:off x="1742364" y="2429300"/>
            <a:ext cx="5039436" cy="1436427"/>
          </a:xfrm>
          <a:prstGeom prst="homePlate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= ৩৯.৩৭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ইঞ্চি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</p:txBody>
      </p:sp>
      <p:sp>
        <p:nvSpPr>
          <p:cNvPr id="12" name="Pentagon 11"/>
          <p:cNvSpPr/>
          <p:nvPr/>
        </p:nvSpPr>
        <p:spPr>
          <a:xfrm>
            <a:off x="1752600" y="2446695"/>
            <a:ext cx="5029200" cy="1419031"/>
          </a:xfrm>
          <a:prstGeom prst="homePlate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১কি.মি =০.৬২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মাইল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</p:txBody>
      </p:sp>
      <p:sp>
        <p:nvSpPr>
          <p:cNvPr id="13" name="Pentagon 12"/>
          <p:cNvSpPr/>
          <p:nvPr/>
        </p:nvSpPr>
        <p:spPr>
          <a:xfrm>
            <a:off x="1754306" y="2446696"/>
            <a:ext cx="5029200" cy="1427328"/>
          </a:xfrm>
          <a:prstGeom prst="homePlate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১০০ </a:t>
            </a:r>
            <a:r>
              <a:rPr lang="en-US" sz="3600" dirty="0" err="1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কিলোগ্রাম</a:t>
            </a:r>
            <a:r>
              <a:rPr lang="en-US" sz="3600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= ১কুইন্টাল </a:t>
            </a:r>
          </a:p>
        </p:txBody>
      </p:sp>
      <p:sp>
        <p:nvSpPr>
          <p:cNvPr id="14" name="Pentagon 13"/>
          <p:cNvSpPr/>
          <p:nvPr/>
        </p:nvSpPr>
        <p:spPr>
          <a:xfrm>
            <a:off x="1759424" y="2412242"/>
            <a:ext cx="5024082" cy="1453484"/>
          </a:xfrm>
          <a:prstGeom prst="homePlate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১০০০ </a:t>
            </a:r>
            <a:r>
              <a:rPr lang="en-US" sz="3200" dirty="0" err="1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কিলোগ্রাম</a:t>
            </a:r>
            <a:r>
              <a:rPr lang="en-US" sz="3200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= ১ </a:t>
            </a:r>
            <a:r>
              <a:rPr lang="en-US" sz="3200" dirty="0" err="1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মেট্রিক</a:t>
            </a:r>
            <a:r>
              <a:rPr lang="en-US" sz="3200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টন</a:t>
            </a:r>
            <a:r>
              <a:rPr lang="en-US" sz="3200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15" name="Pentagon 14"/>
          <p:cNvSpPr/>
          <p:nvPr/>
        </p:nvSpPr>
        <p:spPr>
          <a:xfrm>
            <a:off x="1759424" y="2390632"/>
            <a:ext cx="5022376" cy="1475094"/>
          </a:xfrm>
          <a:prstGeom prst="homePlate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 </a:t>
            </a:r>
            <a:r>
              <a:rPr lang="en-US" sz="3600" dirty="0" err="1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একর</a:t>
            </a:r>
            <a:r>
              <a:rPr lang="en-US" sz="3600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= ৪৮৪০ </a:t>
            </a:r>
            <a:r>
              <a:rPr lang="en-US" sz="3600" dirty="0" err="1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বর্গগজ</a:t>
            </a:r>
            <a:endParaRPr lang="en-US" sz="3600" dirty="0">
              <a:solidFill>
                <a:srgbClr val="66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Pentagon 15"/>
          <p:cNvSpPr/>
          <p:nvPr/>
        </p:nvSpPr>
        <p:spPr>
          <a:xfrm>
            <a:off x="1774208" y="2412242"/>
            <a:ext cx="5007591" cy="1453484"/>
          </a:xfrm>
          <a:prstGeom prst="homePlate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 </a:t>
            </a:r>
            <a:r>
              <a:rPr lang="en-US" sz="3200" dirty="0" err="1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একর</a:t>
            </a:r>
            <a:r>
              <a:rPr lang="en-US" sz="3200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= ৪০৪৬.৮৬ </a:t>
            </a:r>
            <a:r>
              <a:rPr lang="en-US" sz="3200" dirty="0" err="1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বর্গমিটার</a:t>
            </a:r>
            <a:r>
              <a:rPr lang="en-US" sz="3200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7" name="Pentagon 16"/>
          <p:cNvSpPr/>
          <p:nvPr/>
        </p:nvSpPr>
        <p:spPr>
          <a:xfrm>
            <a:off x="1774207" y="2390632"/>
            <a:ext cx="6074393" cy="1475094"/>
          </a:xfrm>
          <a:prstGeom prst="homePlate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১০০০ </a:t>
            </a:r>
            <a:r>
              <a:rPr lang="en-US" sz="3600" dirty="0" err="1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ঘন</a:t>
            </a:r>
            <a:r>
              <a:rPr lang="en-US" sz="3600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সে.মি</a:t>
            </a:r>
            <a:r>
              <a:rPr lang="en-US" sz="3600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= ১ </a:t>
            </a:r>
            <a:r>
              <a:rPr lang="en-US" sz="3600" dirty="0" err="1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লিটার</a:t>
            </a:r>
            <a:endParaRPr lang="en-US" sz="3600" dirty="0">
              <a:solidFill>
                <a:srgbClr val="66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755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4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0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6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8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4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0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6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2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4" grpId="0" build="allAtOnce" animBg="1"/>
      <p:bldP spid="9" grpId="0" build="allAtOnce" animBg="1"/>
      <p:bldP spid="10" grpId="0" build="allAtOnce" animBg="1"/>
      <p:bldP spid="11" grpId="0" build="allAtOnce" animBg="1"/>
      <p:bldP spid="12" grpId="0" build="allAtOnce" animBg="1"/>
      <p:bldP spid="13" grpId="0" build="allAtOnce" animBg="1"/>
      <p:bldP spid="14" grpId="0" build="allAtOnce" animBg="1"/>
      <p:bldP spid="15" grpId="0" build="allAtOnce" animBg="1"/>
      <p:bldP spid="16" grpId="0" build="allAtOnce" animBg="1"/>
      <p:bldP spid="17" grpId="0" build="allAtOnce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1933</TotalTime>
  <Words>774</Words>
  <Application>Microsoft Office PowerPoint</Application>
  <PresentationFormat>On-screen Show (4:3)</PresentationFormat>
  <Paragraphs>125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SimSun</vt:lpstr>
      <vt:lpstr>Arial</vt:lpstr>
      <vt:lpstr>Nikosh</vt:lpstr>
      <vt:lpstr>NikoshBAN</vt:lpstr>
      <vt:lpstr>SutonnyMJ</vt:lpstr>
      <vt:lpstr>Times New Roman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&lt;arabianhorse&gt;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TOSHIBA</dc:creator>
  <cp:lastModifiedBy>Shafik</cp:lastModifiedBy>
  <cp:revision>439</cp:revision>
  <dcterms:created xsi:type="dcterms:W3CDTF">2011-08-22T10:34:41Z</dcterms:created>
  <dcterms:modified xsi:type="dcterms:W3CDTF">2017-10-01T16:25:11Z</dcterms:modified>
</cp:coreProperties>
</file>